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4" r:id="rId3"/>
    <p:sldId id="285" r:id="rId4"/>
    <p:sldId id="286" r:id="rId5"/>
    <p:sldId id="287" r:id="rId6"/>
    <p:sldId id="288" r:id="rId7"/>
    <p:sldId id="277" r:id="rId8"/>
    <p:sldId id="28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9015DF-5547-1BCF-5C0F-CA808A13CF75}" name="Angayarkanni Seransenguttuvan" initials="AS" userId="S::Angayarkanni.Seransenguttuvan@kyndryl.com::250068c8-44d3-4b69-8f5a-63c27237018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29A5"/>
    <a:srgbClr val="F29DD2"/>
    <a:srgbClr val="EDB4D7"/>
    <a:srgbClr val="099E4C"/>
    <a:srgbClr val="0A7A3C"/>
    <a:srgbClr val="4784FF"/>
    <a:srgbClr val="FF0066"/>
    <a:srgbClr val="4FA1CF"/>
    <a:srgbClr val="7D2D10"/>
    <a:srgbClr val="EB1E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7B1414-6A76-40BC-A22E-B174DC4A6B0A}" v="6" dt="2023-03-31T02:35:34.4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07FC-C401-8262-06BD-602AC130C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99B7F-D1B2-64B7-40BA-51DD63A45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B443E-C1CD-E2A3-E85A-C1C11B384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96F4-6DE3-4DD1-9BEA-D17DF2C3BCB8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5694C-953F-C112-C682-405D88663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24C8D-ACA4-5B5C-D8C8-0428D5E5B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63A6-95B9-4B8F-B34E-BBDA97F05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62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7D200-05A9-401A-C817-2DB9C8332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E646E-3222-93EE-65CE-27C478CD6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02337-F2D4-8DBF-F86D-2C1B1A49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96F4-6DE3-4DD1-9BEA-D17DF2C3BCB8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D8414-A7E0-0431-9B7B-82FC0425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0AEF8-C77D-898C-022F-30F4B4F3B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63A6-95B9-4B8F-B34E-BBDA97F05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29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FAA755-CDAA-F5B0-4198-1DC5679057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2451F-1E0F-6CDA-8A8F-7ADDD3FA2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07A43-CF06-9F3B-AE30-DED1A7D1E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96F4-6DE3-4DD1-9BEA-D17DF2C3BCB8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0AAF4-FC2D-1034-1B6B-1E7775CB0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9BA3D-9533-2920-436E-C03D53F74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63A6-95B9-4B8F-B34E-BBDA97F05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5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A26A-2EF1-5559-A941-FA4086AEB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5464A-2EB1-C020-06EC-3EC9334CA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ECB9E-4EBB-1017-D996-A83125D6E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96F4-6DE3-4DD1-9BEA-D17DF2C3BCB8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32A6E-7A77-A8DB-E0FF-99EE6574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A5488-82C6-78AA-D0E8-A2FB5048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63A6-95B9-4B8F-B34E-BBDA97F05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77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A651B-9EEB-1A24-D9BF-85DF685C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85670-A903-BB18-FF63-514F427E4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CD10D-C8FB-5326-3E62-8ACE783C9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96F4-6DE3-4DD1-9BEA-D17DF2C3BCB8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0C7D6-37A2-4843-D01D-0BA4A44BB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73B65-37A4-CD24-4085-C0E47328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63A6-95B9-4B8F-B34E-BBDA97F05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9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F4D8F-782A-6823-FEFB-90100B92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64AF0-8245-ECD4-79FD-DE9573398F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B2E39-1326-772C-5427-ACA65ABB0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EC885-9AF0-F20A-0665-3B216A66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96F4-6DE3-4DD1-9BEA-D17DF2C3BCB8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BF1750-EB67-46DF-CD7E-FC960492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5800C-7882-16E9-C123-4B9350DA8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63A6-95B9-4B8F-B34E-BBDA97F05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8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BAB92-9C58-5BA1-C00A-CF64CAC0C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9ECED-902D-2256-E41A-3A37E2145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637CC-5E4B-5F0B-1355-C7E247770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2FCA96-27E2-EA62-1D05-C752923847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7A3F61-76D3-0B63-25B7-3A44A358E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B42A90-BD5D-160B-9A6B-4B701FF67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96F4-6DE3-4DD1-9BEA-D17DF2C3BCB8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36AF9-29AF-BA77-9365-D4F1973EE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58766-96B7-0D07-2010-1F0D8F1A5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63A6-95B9-4B8F-B34E-BBDA97F05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42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CBB4-7C66-5B6B-19F1-A3D152DB6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D03675-5620-98FF-47E2-DF385BDE8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96F4-6DE3-4DD1-9BEA-D17DF2C3BCB8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EE28FA-5DC9-2B8C-6DB8-7966F8E71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88B1D-CE02-8D72-88E5-1187D721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63A6-95B9-4B8F-B34E-BBDA97F05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3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C09D99-C6AB-2FEC-AFA7-5B9EAFC84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96F4-6DE3-4DD1-9BEA-D17DF2C3BCB8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DE728-7B08-0D03-DD2E-F7B4BDA2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BE01-EDD4-896D-F5C8-76C50C22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63A6-95B9-4B8F-B34E-BBDA97F05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14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07C4-DFE7-6593-E915-630D52A2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D9C3B-12B8-57AF-C19A-187245501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CF205-242C-0CE5-422B-A207274DA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3E4BA-0243-3902-B71E-28B5459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96F4-6DE3-4DD1-9BEA-D17DF2C3BCB8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79BB2-B7F0-310A-79E9-2A0ADACC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B28ED-7941-3DE6-183E-9B961707F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63A6-95B9-4B8F-B34E-BBDA97F05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3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C1EAA-5A87-9D73-6CD7-D6D6E988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921AE0-B0E1-13EA-41D4-8C1A118F5F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F1CB6-A79D-53C4-0616-5B297CC18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C49EA-EFE2-9EF6-9BC8-A43F0178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B96F4-6DE3-4DD1-9BEA-D17DF2C3BCB8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B92E5-D0D0-32BE-627A-662F2731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023B5-9A0D-0196-333F-EBFED37EB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F963A6-95B9-4B8F-B34E-BBDA97F05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7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13A4C-91F7-94BA-4BA2-FC06E203C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A1E9E-91BF-A24E-0096-9D44C56B6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39C66-45F4-8794-1234-8D96B80B6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B96F4-6DE3-4DD1-9BEA-D17DF2C3BCB8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3C9FC-31B0-ED95-680E-DAFB719F6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59C6A-0CE1-66B0-1CBA-B2CE5623F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F963A6-95B9-4B8F-B34E-BBDA97F050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8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image" Target="../media/image9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6.jpeg"/><Relationship Id="rId7" Type="http://schemas.openxmlformats.org/officeDocument/2006/relationships/image" Target="../media/image18.jpeg"/><Relationship Id="rId2" Type="http://schemas.openxmlformats.org/officeDocument/2006/relationships/hyperlink" Target="https://www.linkedin.com/company/cloudnloud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edium.com/cloudnloud" TargetMode="External"/><Relationship Id="rId5" Type="http://schemas.openxmlformats.org/officeDocument/2006/relationships/image" Target="../media/image17.jpeg"/><Relationship Id="rId4" Type="http://schemas.openxmlformats.org/officeDocument/2006/relationships/hyperlink" Target="https://www.meetup.com/cloudnloud/" TargetMode="External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hertrack.com/category/lady-boss-of-the-month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2303-F781-A2F8-6E21-520736485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87" y="564284"/>
            <a:ext cx="5380524" cy="182695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 b="1" dirty="0">
                <a:solidFill>
                  <a:srgbClr val="EB1EA0"/>
                </a:solidFill>
              </a:rPr>
              <a:t>Women Development</a:t>
            </a:r>
            <a:br>
              <a:rPr lang="en-US" sz="4800" b="1" dirty="0"/>
            </a:br>
            <a:r>
              <a:rPr lang="en-US" sz="4800" b="1" dirty="0">
                <a:solidFill>
                  <a:srgbClr val="EB1EA0"/>
                </a:solidFill>
              </a:rPr>
              <a:t>Programs with 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200A5-386A-D886-93B8-827AF21A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042" y="3363584"/>
            <a:ext cx="5698958" cy="17171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A7A3C"/>
                </a:solidFill>
              </a:rPr>
              <a:t>Hosted By </a:t>
            </a:r>
            <a:endParaRPr lang="en-US" dirty="0">
              <a:solidFill>
                <a:srgbClr val="0A7A3C"/>
              </a:solidFill>
              <a:cs typeface="Calibri"/>
            </a:endParaRPr>
          </a:p>
          <a:p>
            <a:r>
              <a:rPr lang="en-US" i="1" dirty="0">
                <a:solidFill>
                  <a:srgbClr val="4784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Janani </a:t>
            </a:r>
            <a:r>
              <a:rPr lang="en-US" i="1" dirty="0" err="1">
                <a:solidFill>
                  <a:srgbClr val="4784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Thesu</a:t>
            </a:r>
            <a:r>
              <a:rPr lang="en-US" i="1" dirty="0">
                <a:solidFill>
                  <a:srgbClr val="4784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Vasudevan</a:t>
            </a:r>
          </a:p>
          <a:p>
            <a:r>
              <a:rPr lang="en-US" i="1" dirty="0">
                <a:solidFill>
                  <a:srgbClr val="4784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Vijayalakshmi </a:t>
            </a:r>
            <a:r>
              <a:rPr lang="en-US" i="1" dirty="0" err="1">
                <a:solidFill>
                  <a:srgbClr val="4784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Bhakthavachalam</a:t>
            </a:r>
            <a:endParaRPr lang="en-US" i="1" dirty="0">
              <a:solidFill>
                <a:srgbClr val="4784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067F42E-BDC8-4EFA-BFA3-70E6F7F726B5}"/>
              </a:ext>
            </a:extLst>
          </p:cNvPr>
          <p:cNvCxnSpPr/>
          <p:nvPr/>
        </p:nvCxnSpPr>
        <p:spPr>
          <a:xfrm flipV="1">
            <a:off x="397042" y="3063756"/>
            <a:ext cx="3267242" cy="21388"/>
          </a:xfrm>
          <a:prstGeom prst="straightConnector1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Picture 6">
            <a:extLst>
              <a:ext uri="{FF2B5EF4-FFF2-40B4-BE49-F238E27FC236}">
                <a16:creationId xmlns:a16="http://schemas.microsoft.com/office/drawing/2014/main" id="{1AEA0A61-2B33-E385-A696-B813212B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29" y="5359192"/>
            <a:ext cx="2743200" cy="111502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11EBAF8-5FE8-5BAE-3068-2ACEEF858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273" y="4125915"/>
            <a:ext cx="2743200" cy="133773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03B578E-AB40-F9EE-92F7-FF3DEFB6D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024" y="564284"/>
            <a:ext cx="6073541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857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52848B-7175-CA08-21AD-1BB9EE3061E1}"/>
              </a:ext>
            </a:extLst>
          </p:cNvPr>
          <p:cNvSpPr/>
          <p:nvPr/>
        </p:nvSpPr>
        <p:spPr>
          <a:xfrm>
            <a:off x="1" y="21658"/>
            <a:ext cx="3214838" cy="6857999"/>
          </a:xfrm>
          <a:prstGeom prst="rect">
            <a:avLst/>
          </a:prstGeom>
          <a:solidFill>
            <a:srgbClr val="EDB4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Women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rgbClr val="FFFF00"/>
                </a:solidFill>
              </a:rPr>
              <a:t>Tech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rgbClr val="00B050"/>
                </a:solidFill>
              </a:rPr>
              <a:t>Maker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rgbClr val="4784FF"/>
                </a:solidFill>
              </a:rPr>
              <a:t>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18DAD-6871-982B-B5BE-D234D83B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090" y="3457113"/>
            <a:ext cx="8688403" cy="34225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91EF97-0E4B-5E6F-0356-EA28BFAEAA32}"/>
              </a:ext>
            </a:extLst>
          </p:cNvPr>
          <p:cNvSpPr/>
          <p:nvPr/>
        </p:nvSpPr>
        <p:spPr>
          <a:xfrm>
            <a:off x="3301465" y="21658"/>
            <a:ext cx="8803909" cy="880711"/>
          </a:xfrm>
          <a:prstGeom prst="rect">
            <a:avLst/>
          </a:prstGeom>
          <a:solidFill>
            <a:srgbClr val="F29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tx1"/>
                </a:solidFill>
              </a:rPr>
              <a:t>POWER OF COMMUNITY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77C352A6-5BE4-1A32-0715-1A966C900CEE}"/>
              </a:ext>
            </a:extLst>
          </p:cNvPr>
          <p:cNvSpPr/>
          <p:nvPr/>
        </p:nvSpPr>
        <p:spPr>
          <a:xfrm>
            <a:off x="1838157" y="902369"/>
            <a:ext cx="895683" cy="842210"/>
          </a:xfrm>
          <a:prstGeom prst="hexag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94059BC9-E850-A14D-5506-6000270CAD4B}"/>
              </a:ext>
            </a:extLst>
          </p:cNvPr>
          <p:cNvSpPr/>
          <p:nvPr/>
        </p:nvSpPr>
        <p:spPr>
          <a:xfrm>
            <a:off x="882316" y="1263315"/>
            <a:ext cx="1163052" cy="949157"/>
          </a:xfrm>
          <a:prstGeom prst="hexagon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CFEAE9C8-50E4-C72D-4E08-F88044AA1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588" y="1263315"/>
            <a:ext cx="2687749" cy="161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BF672A-D245-6FCF-EB9A-6C883CE66CBF}"/>
              </a:ext>
            </a:extLst>
          </p:cNvPr>
          <p:cNvSpPr/>
          <p:nvPr/>
        </p:nvSpPr>
        <p:spPr>
          <a:xfrm>
            <a:off x="3801979" y="1081572"/>
            <a:ext cx="5481609" cy="22450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Technical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Benefits being an active participants in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How can you get involved in Technical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Need of community for your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Thanks Giving for Women</a:t>
            </a:r>
          </a:p>
        </p:txBody>
      </p:sp>
    </p:spTree>
    <p:extLst>
      <p:ext uri="{BB962C8B-B14F-4D97-AF65-F5344CB8AC3E}">
        <p14:creationId xmlns:p14="http://schemas.microsoft.com/office/powerpoint/2010/main" val="146473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03E8087-0CBF-30D6-61A3-80F46F019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776" y="665229"/>
            <a:ext cx="6399454" cy="245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85D0F5-2F1B-1F1B-7CE6-E0AE28A1A760}"/>
              </a:ext>
            </a:extLst>
          </p:cNvPr>
          <p:cNvSpPr/>
          <p:nvPr/>
        </p:nvSpPr>
        <p:spPr>
          <a:xfrm>
            <a:off x="1" y="0"/>
            <a:ext cx="2666882" cy="6858001"/>
          </a:xfrm>
          <a:prstGeom prst="rect">
            <a:avLst/>
          </a:prstGeom>
          <a:solidFill>
            <a:srgbClr val="EDB4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Technical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rgbClr val="0070C0"/>
                </a:solidFill>
              </a:rPr>
              <a:t>Community</a:t>
            </a:r>
          </a:p>
        </p:txBody>
      </p:sp>
      <p:pic>
        <p:nvPicPr>
          <p:cNvPr id="3086" name="Picture 14">
            <a:extLst>
              <a:ext uri="{FF2B5EF4-FFF2-40B4-BE49-F238E27FC236}">
                <a16:creationId xmlns:a16="http://schemas.microsoft.com/office/drawing/2014/main" id="{59488404-507C-EFA2-ABBF-AC20932B6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888" y="4910605"/>
            <a:ext cx="1950847" cy="146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26DBA6E4-CF52-08CF-9D9C-F514B9558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888" y="4644227"/>
            <a:ext cx="2219220" cy="147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72DB4346-79BE-EFEF-6D41-82D3EACBD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764" y="3200965"/>
            <a:ext cx="1950847" cy="152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0CF2F89-1BF3-D2EF-45DE-9F2804F68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9069" y="3249101"/>
            <a:ext cx="2074136" cy="1107642"/>
          </a:xfrm>
          <a:prstGeom prst="rect">
            <a:avLst/>
          </a:prstGeom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029C6E25-7596-84D9-0300-4ECE1DAAF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57" y="4910605"/>
            <a:ext cx="2583027" cy="147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4B82111A-C845-816B-21F9-035CBEA3D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475" y="3320495"/>
            <a:ext cx="1870064" cy="138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tar: 5 Points 8">
            <a:extLst>
              <a:ext uri="{FF2B5EF4-FFF2-40B4-BE49-F238E27FC236}">
                <a16:creationId xmlns:a16="http://schemas.microsoft.com/office/drawing/2014/main" id="{899D2322-193A-267D-8BEF-8FAC0DE37470}"/>
              </a:ext>
            </a:extLst>
          </p:cNvPr>
          <p:cNvSpPr/>
          <p:nvPr/>
        </p:nvSpPr>
        <p:spPr>
          <a:xfrm>
            <a:off x="2088532" y="2551295"/>
            <a:ext cx="511485" cy="431802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EE45F1-19FE-B200-58E2-73263035E309}"/>
              </a:ext>
            </a:extLst>
          </p:cNvPr>
          <p:cNvCxnSpPr>
            <a:cxnSpLocks/>
          </p:cNvCxnSpPr>
          <p:nvPr/>
        </p:nvCxnSpPr>
        <p:spPr>
          <a:xfrm>
            <a:off x="5158001" y="2981900"/>
            <a:ext cx="4675222" cy="8539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98" name="Picture 26">
            <a:extLst>
              <a:ext uri="{FF2B5EF4-FFF2-40B4-BE49-F238E27FC236}">
                <a16:creationId xmlns:a16="http://schemas.microsoft.com/office/drawing/2014/main" id="{5B5B8B88-A6F1-B129-D4B4-93AEED8A1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612" y="3429000"/>
            <a:ext cx="2038079" cy="133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B3BA52A5-D766-F20B-4A8F-4C6DAF339286}"/>
              </a:ext>
            </a:extLst>
          </p:cNvPr>
          <p:cNvSpPr/>
          <p:nvPr/>
        </p:nvSpPr>
        <p:spPr>
          <a:xfrm>
            <a:off x="1777646" y="2334793"/>
            <a:ext cx="511485" cy="431803"/>
          </a:xfrm>
          <a:prstGeom prst="star5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F986A8-DA46-F928-18B6-E4BF45B95E84}"/>
              </a:ext>
            </a:extLst>
          </p:cNvPr>
          <p:cNvSpPr/>
          <p:nvPr/>
        </p:nvSpPr>
        <p:spPr>
          <a:xfrm>
            <a:off x="2772076" y="3343"/>
            <a:ext cx="9157235" cy="455326"/>
          </a:xfrm>
          <a:prstGeom prst="rect">
            <a:avLst/>
          </a:prstGeom>
          <a:solidFill>
            <a:srgbClr val="EDB4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Power Of We..! </a:t>
            </a:r>
            <a:r>
              <a:rPr lang="en-IN" sz="2400" dirty="0" err="1">
                <a:solidFill>
                  <a:schemeClr val="tx1"/>
                </a:solidFill>
              </a:rPr>
              <a:t>CloudnLoud</a:t>
            </a:r>
            <a:r>
              <a:rPr lang="en-IN" sz="2400" dirty="0">
                <a:solidFill>
                  <a:schemeClr val="tx1"/>
                </a:solidFill>
              </a:rPr>
              <a:t> Tech Community!</a:t>
            </a:r>
          </a:p>
        </p:txBody>
      </p:sp>
      <p:pic>
        <p:nvPicPr>
          <p:cNvPr id="2050" name="Picture 2" descr="Seeing the Unseen: A New Lens on Visibility at Work">
            <a:extLst>
              <a:ext uri="{FF2B5EF4-FFF2-40B4-BE49-F238E27FC236}">
                <a16:creationId xmlns:a16="http://schemas.microsoft.com/office/drawing/2014/main" id="{AEBED1CB-C52B-DBC3-E87F-85548D566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79895" y="4903364"/>
            <a:ext cx="2027582" cy="135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AEEEEC-9478-72EF-5D30-DCF5C0B74042}"/>
              </a:ext>
            </a:extLst>
          </p:cNvPr>
          <p:cNvSpPr txBox="1"/>
          <p:nvPr/>
        </p:nvSpPr>
        <p:spPr>
          <a:xfrm>
            <a:off x="8398444" y="6231559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VISIBILITY</a:t>
            </a:r>
          </a:p>
        </p:txBody>
      </p:sp>
    </p:spTree>
    <p:extLst>
      <p:ext uri="{BB962C8B-B14F-4D97-AF65-F5344CB8AC3E}">
        <p14:creationId xmlns:p14="http://schemas.microsoft.com/office/powerpoint/2010/main" val="413878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>
            <a:extLst>
              <a:ext uri="{FF2B5EF4-FFF2-40B4-BE49-F238E27FC236}">
                <a16:creationId xmlns:a16="http://schemas.microsoft.com/office/drawing/2014/main" id="{7A7C3E8B-7721-F6C4-8722-EDC9FAA1F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136" y="869526"/>
            <a:ext cx="5344348" cy="362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58BD7B-FC3D-7C85-6EE0-85C6B225D81F}"/>
              </a:ext>
            </a:extLst>
          </p:cNvPr>
          <p:cNvSpPr/>
          <p:nvPr/>
        </p:nvSpPr>
        <p:spPr>
          <a:xfrm>
            <a:off x="1" y="0"/>
            <a:ext cx="2988464" cy="6879657"/>
          </a:xfrm>
          <a:prstGeom prst="rect">
            <a:avLst/>
          </a:prstGeom>
          <a:solidFill>
            <a:srgbClr val="EDB4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Benefits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rgbClr val="002060"/>
                </a:solidFill>
              </a:rPr>
              <a:t>Being</a:t>
            </a:r>
            <a:r>
              <a:rPr lang="en-US" sz="3200" dirty="0">
                <a:solidFill>
                  <a:schemeClr val="bg1"/>
                </a:solidFill>
              </a:rPr>
              <a:t> an </a:t>
            </a:r>
            <a:r>
              <a:rPr lang="en-US" sz="3200" dirty="0">
                <a:solidFill>
                  <a:srgbClr val="00B050"/>
                </a:solidFill>
              </a:rPr>
              <a:t>Active Participant </a:t>
            </a:r>
            <a:r>
              <a:rPr lang="en-US" sz="3200" dirty="0">
                <a:solidFill>
                  <a:srgbClr val="0070C0"/>
                </a:solidFill>
              </a:rPr>
              <a:t>in Community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7636A79-12E7-6ED8-D72C-43CE0A326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799" y="4572000"/>
            <a:ext cx="6287982" cy="211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E3F904FF-7675-A0F6-9A0B-7F2DCB411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024" y="4883569"/>
            <a:ext cx="1864811" cy="1107642"/>
          </a:xfrm>
          <a:prstGeom prst="rect">
            <a:avLst/>
          </a:prstGeom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A537AA7F-3379-2E63-348C-073CF3A02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950" y="1496274"/>
            <a:ext cx="2937050" cy="142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D0E9B-9913-2A80-301F-4A88A80702D5}"/>
              </a:ext>
            </a:extLst>
          </p:cNvPr>
          <p:cNvSpPr/>
          <p:nvPr/>
        </p:nvSpPr>
        <p:spPr>
          <a:xfrm>
            <a:off x="3012707" y="21658"/>
            <a:ext cx="9179293" cy="435545"/>
          </a:xfrm>
          <a:prstGeom prst="rect">
            <a:avLst/>
          </a:prstGeom>
          <a:solidFill>
            <a:srgbClr val="F29DD2"/>
          </a:solidFill>
          <a:ln>
            <a:solidFill>
              <a:srgbClr val="EDB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Together we Grow</a:t>
            </a:r>
          </a:p>
        </p:txBody>
      </p:sp>
    </p:spTree>
    <p:extLst>
      <p:ext uri="{BB962C8B-B14F-4D97-AF65-F5344CB8AC3E}">
        <p14:creationId xmlns:p14="http://schemas.microsoft.com/office/powerpoint/2010/main" val="4007840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265BFE-C095-26E5-3B02-9A0A1F67998F}"/>
              </a:ext>
            </a:extLst>
          </p:cNvPr>
          <p:cNvSpPr/>
          <p:nvPr/>
        </p:nvSpPr>
        <p:spPr>
          <a:xfrm>
            <a:off x="0" y="0"/>
            <a:ext cx="2935705" cy="6879657"/>
          </a:xfrm>
          <a:prstGeom prst="rect">
            <a:avLst/>
          </a:prstGeom>
          <a:solidFill>
            <a:srgbClr val="EDB4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How </a:t>
            </a:r>
            <a:r>
              <a:rPr lang="en-US" sz="3200" dirty="0">
                <a:solidFill>
                  <a:srgbClr val="00B0F0"/>
                </a:solidFill>
              </a:rPr>
              <a:t>can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>
                <a:solidFill>
                  <a:srgbClr val="002060"/>
                </a:solidFill>
              </a:rPr>
              <a:t>one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>
                <a:solidFill>
                  <a:srgbClr val="F229A5"/>
                </a:solidFill>
              </a:rPr>
              <a:t>get</a:t>
            </a:r>
            <a:r>
              <a:rPr lang="en-US" sz="3200" dirty="0">
                <a:solidFill>
                  <a:srgbClr val="FFC000"/>
                </a:solidFill>
              </a:rPr>
              <a:t> </a:t>
            </a:r>
            <a:r>
              <a:rPr lang="en-US" sz="3200" dirty="0">
                <a:solidFill>
                  <a:srgbClr val="099E4C"/>
                </a:solidFill>
              </a:rPr>
              <a:t>involved in </a:t>
            </a:r>
            <a:r>
              <a:rPr lang="en-US" sz="3200" dirty="0">
                <a:solidFill>
                  <a:srgbClr val="0070C0"/>
                </a:solidFill>
              </a:rPr>
              <a:t>Community</a:t>
            </a:r>
          </a:p>
        </p:txBody>
      </p:sp>
      <p:pic>
        <p:nvPicPr>
          <p:cNvPr id="5122" name="Picture 2">
            <a:hlinkClick r:id="rId2"/>
            <a:extLst>
              <a:ext uri="{FF2B5EF4-FFF2-40B4-BE49-F238E27FC236}">
                <a16:creationId xmlns:a16="http://schemas.microsoft.com/office/drawing/2014/main" id="{7463319D-77DC-A1B6-F946-5F8F822B9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62" y="1033274"/>
            <a:ext cx="1041565" cy="99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3D8F49-22C2-2F88-0178-9C23383A1A6D}"/>
              </a:ext>
            </a:extLst>
          </p:cNvPr>
          <p:cNvSpPr/>
          <p:nvPr/>
        </p:nvSpPr>
        <p:spPr>
          <a:xfrm>
            <a:off x="2935705" y="0"/>
            <a:ext cx="9256295" cy="575108"/>
          </a:xfrm>
          <a:prstGeom prst="rect">
            <a:avLst/>
          </a:prstGeom>
          <a:solidFill>
            <a:srgbClr val="EDB4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Want to get involved in Community?</a:t>
            </a:r>
            <a:r>
              <a:rPr lang="en-IN" sz="2400" dirty="0">
                <a:solidFill>
                  <a:schemeClr val="tx1"/>
                </a:solidFill>
                <a:effectLst/>
              </a:rPr>
              <a:t>💡</a:t>
            </a:r>
            <a:endParaRPr lang="en-IN" sz="2400" dirty="0">
              <a:solidFill>
                <a:schemeClr val="tx1"/>
              </a:solidFill>
            </a:endParaRPr>
          </a:p>
        </p:txBody>
      </p:sp>
      <p:pic>
        <p:nvPicPr>
          <p:cNvPr id="5124" name="Picture 4">
            <a:hlinkClick r:id="rId4"/>
            <a:extLst>
              <a:ext uri="{FF2B5EF4-FFF2-40B4-BE49-F238E27FC236}">
                <a16:creationId xmlns:a16="http://schemas.microsoft.com/office/drawing/2014/main" id="{112C94A4-3CB1-760F-E991-C6CFAF1D1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384" y="1049071"/>
            <a:ext cx="3416969" cy="9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87F48B-11CD-288D-309E-0199B7884186}"/>
              </a:ext>
            </a:extLst>
          </p:cNvPr>
          <p:cNvSpPr txBox="1"/>
          <p:nvPr/>
        </p:nvSpPr>
        <p:spPr>
          <a:xfrm>
            <a:off x="3387548" y="2482455"/>
            <a:ext cx="815259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ea typeface="+mn-lt"/>
                <a:cs typeface="+mn-lt"/>
              </a:rPr>
              <a:t>Who can involve in community?</a:t>
            </a:r>
            <a:r>
              <a:rPr lang="en-IN" sz="2400" dirty="0">
                <a:effectLst/>
              </a:rPr>
              <a:t> 💡 </a:t>
            </a:r>
            <a:r>
              <a:rPr lang="en-US" sz="2400" b="1" dirty="0">
                <a:ea typeface="+mn-lt"/>
                <a:cs typeface="+mn-lt"/>
              </a:rPr>
              <a:t> 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Any Aspirants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Students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Mothers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Tech Lovers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Contributor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Mentors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Any individual with Growth Mindset</a:t>
            </a:r>
          </a:p>
        </p:txBody>
      </p:sp>
      <p:pic>
        <p:nvPicPr>
          <p:cNvPr id="5126" name="Picture 6">
            <a:hlinkClick r:id="rId6"/>
            <a:extLst>
              <a:ext uri="{FF2B5EF4-FFF2-40B4-BE49-F238E27FC236}">
                <a16:creationId xmlns:a16="http://schemas.microsoft.com/office/drawing/2014/main" id="{D8835096-EBD5-CF58-9836-C7437982F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10" y="935225"/>
            <a:ext cx="1389322" cy="116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697CD0EA-0846-EEFD-8452-45FE47E01B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3095" y="3932749"/>
            <a:ext cx="2324192" cy="976131"/>
          </a:xfrm>
          <a:prstGeom prst="rect">
            <a:avLst/>
          </a:prstGeom>
        </p:spPr>
      </p:pic>
      <p:sp>
        <p:nvSpPr>
          <p:cNvPr id="9" name="Right Triangle 8">
            <a:extLst>
              <a:ext uri="{FF2B5EF4-FFF2-40B4-BE49-F238E27FC236}">
                <a16:creationId xmlns:a16="http://schemas.microsoft.com/office/drawing/2014/main" id="{F8AB5C04-42D7-752F-7470-E591356644BF}"/>
              </a:ext>
            </a:extLst>
          </p:cNvPr>
          <p:cNvSpPr/>
          <p:nvPr/>
        </p:nvSpPr>
        <p:spPr>
          <a:xfrm rot="16200000">
            <a:off x="9828064" y="4494060"/>
            <a:ext cx="2558446" cy="2156058"/>
          </a:xfrm>
          <a:prstGeom prst="rtTriangle">
            <a:avLst/>
          </a:prstGeom>
          <a:solidFill>
            <a:srgbClr val="F29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33F5BAA4-E353-5FD8-495B-8E510DA904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6" name="Picture 2">
            <a:hlinkClick r:id="rId6"/>
            <a:extLst>
              <a:ext uri="{FF2B5EF4-FFF2-40B4-BE49-F238E27FC236}">
                <a16:creationId xmlns:a16="http://schemas.microsoft.com/office/drawing/2014/main" id="{E6CDEDA8-5D33-E2C8-8DCD-047326E6E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015" y="5404498"/>
            <a:ext cx="294322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908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2538CC21-07E0-6AF4-6462-40784144A3FB}"/>
              </a:ext>
            </a:extLst>
          </p:cNvPr>
          <p:cNvSpPr/>
          <p:nvPr/>
        </p:nvSpPr>
        <p:spPr>
          <a:xfrm rot="16200000">
            <a:off x="9828064" y="4494060"/>
            <a:ext cx="2558446" cy="2156058"/>
          </a:xfrm>
          <a:prstGeom prst="rtTriangle">
            <a:avLst/>
          </a:prstGeom>
          <a:solidFill>
            <a:srgbClr val="F29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85989-7143-AB72-7FB9-26465A3CF89E}"/>
              </a:ext>
            </a:extLst>
          </p:cNvPr>
          <p:cNvSpPr txBox="1"/>
          <p:nvPr/>
        </p:nvSpPr>
        <p:spPr>
          <a:xfrm>
            <a:off x="2608446" y="856646"/>
            <a:ext cx="887449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ea typeface="+mn-lt"/>
                <a:cs typeface="+mn-lt"/>
              </a:rPr>
              <a:t>How to explore yourself in Community</a:t>
            </a:r>
          </a:p>
          <a:p>
            <a:pPr marL="0" indent="0">
              <a:buNone/>
            </a:pPr>
            <a:endParaRPr lang="en-US" b="1" dirty="0"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ea typeface="+mn-lt"/>
                <a:cs typeface="+mn-lt"/>
              </a:rPr>
              <a:t>Try Fail Grow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Be an active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Share your Learnings within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Explore new Technologies along with experts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Look for speaker Opportunity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Go for tech meetups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+mn-lt"/>
                <a:cs typeface="+mn-lt"/>
              </a:rPr>
              <a:t>Keep upgrading yourself with use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b="1" dirty="0">
              <a:ea typeface="+mn-lt"/>
              <a:cs typeface="+mn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B33B3E-877D-3945-34AA-F3E6E87C0A2F}"/>
              </a:ext>
            </a:extLst>
          </p:cNvPr>
          <p:cNvSpPr/>
          <p:nvPr/>
        </p:nvSpPr>
        <p:spPr>
          <a:xfrm>
            <a:off x="1" y="0"/>
            <a:ext cx="2156058" cy="6879657"/>
          </a:xfrm>
          <a:prstGeom prst="rect">
            <a:avLst/>
          </a:prstGeom>
          <a:solidFill>
            <a:srgbClr val="EDB4D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Community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>
                <a:solidFill>
                  <a:srgbClr val="099E4C"/>
                </a:solidFill>
              </a:rPr>
              <a:t>Purpose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1E572D-8711-7C20-75C9-9C4DC3BF3837}"/>
              </a:ext>
            </a:extLst>
          </p:cNvPr>
          <p:cNvSpPr/>
          <p:nvPr/>
        </p:nvSpPr>
        <p:spPr>
          <a:xfrm>
            <a:off x="2156059" y="6686"/>
            <a:ext cx="10029257" cy="435545"/>
          </a:xfrm>
          <a:prstGeom prst="rect">
            <a:avLst/>
          </a:prstGeom>
          <a:solidFill>
            <a:srgbClr val="F29DD2"/>
          </a:solidFill>
          <a:ln>
            <a:solidFill>
              <a:srgbClr val="EDB4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tx1"/>
                </a:solidFill>
              </a:rPr>
              <a:t>We are here to help!!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FC2D032-69CE-B40A-0539-E99551FF0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446" y="4065415"/>
            <a:ext cx="4870383" cy="252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8F24DF85-20FB-F913-133C-A266083A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889" y="4292866"/>
            <a:ext cx="2637322" cy="110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1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A4261-4B62-2D6E-056C-8E188DA3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147" y="1479478"/>
            <a:ext cx="2962443" cy="682197"/>
          </a:xfrm>
        </p:spPr>
        <p:txBody>
          <a:bodyPr>
            <a:normAutofit fontScale="90000"/>
          </a:bodyPr>
          <a:lstStyle/>
          <a:p>
            <a:pPr lvl="0"/>
            <a:br>
              <a:rPr lang="en-US" sz="44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EB078-5645-51EC-E441-9CA091371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989" y="662572"/>
            <a:ext cx="6453754" cy="557673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r>
              <a:rPr lang="en-US" b="0" i="0" dirty="0">
                <a:solidFill>
                  <a:srgbClr val="3547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one of my FAVORITE days of the year because it allows us the incredible opportunity to highlight the women </a:t>
            </a:r>
          </a:p>
          <a:p>
            <a:pPr marL="0" indent="0">
              <a:buNone/>
            </a:pPr>
            <a:endParaRPr lang="en-US" b="0" i="0" dirty="0">
              <a:solidFill>
                <a:srgbClr val="35475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3547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Recently, I learned very quickly just how valuable my circle of support is</a:t>
            </a:r>
            <a:r>
              <a:rPr lang="en-US" dirty="0">
                <a:solidFill>
                  <a:srgbClr val="3547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>
              <a:solidFill>
                <a:srgbClr val="3547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3547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being a total 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LADY BOSS</a:t>
            </a:r>
            <a:r>
              <a:rPr lang="en-US" b="0" i="0" dirty="0">
                <a:solidFill>
                  <a:srgbClr val="35475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because it shows me it’s OK to be one as well.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BB21FB-5FFD-7F92-267F-B3D505D461ED}"/>
              </a:ext>
            </a:extLst>
          </p:cNvPr>
          <p:cNvCxnSpPr>
            <a:cxnSpLocks/>
          </p:cNvCxnSpPr>
          <p:nvPr/>
        </p:nvCxnSpPr>
        <p:spPr>
          <a:xfrm>
            <a:off x="4273617" y="0"/>
            <a:ext cx="77002" cy="6858000"/>
          </a:xfrm>
          <a:prstGeom prst="straightConnector1">
            <a:avLst/>
          </a:prstGeom>
          <a:ln w="57150">
            <a:solidFill>
              <a:srgbClr val="F29DD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3B3835B3-C274-A2CA-1FAF-5EF10FCB3C39}"/>
              </a:ext>
            </a:extLst>
          </p:cNvPr>
          <p:cNvSpPr/>
          <p:nvPr/>
        </p:nvSpPr>
        <p:spPr>
          <a:xfrm rot="16200000">
            <a:off x="9869184" y="4535182"/>
            <a:ext cx="2587539" cy="2044723"/>
          </a:xfrm>
          <a:prstGeom prst="rtTriangle">
            <a:avLst/>
          </a:prstGeom>
          <a:solidFill>
            <a:srgbClr val="F29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qr code&#10;&#10;Description automatically generated">
            <a:extLst>
              <a:ext uri="{FF2B5EF4-FFF2-40B4-BE49-F238E27FC236}">
                <a16:creationId xmlns:a16="http://schemas.microsoft.com/office/drawing/2014/main" id="{266E5072-6922-E4EA-A564-6212D136E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71" y="1183359"/>
            <a:ext cx="3962769" cy="44912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7C5037-EC54-0068-4A56-846F123DFB14}"/>
              </a:ext>
            </a:extLst>
          </p:cNvPr>
          <p:cNvSpPr/>
          <p:nvPr/>
        </p:nvSpPr>
        <p:spPr>
          <a:xfrm>
            <a:off x="4492397" y="240632"/>
            <a:ext cx="7385178" cy="490888"/>
          </a:xfrm>
          <a:prstGeom prst="rect">
            <a:avLst/>
          </a:prstGeom>
          <a:solidFill>
            <a:srgbClr val="F29DD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Thanks Giving for Women</a:t>
            </a:r>
          </a:p>
        </p:txBody>
      </p:sp>
    </p:spTree>
    <p:extLst>
      <p:ext uri="{BB962C8B-B14F-4D97-AF65-F5344CB8AC3E}">
        <p14:creationId xmlns:p14="http://schemas.microsoft.com/office/powerpoint/2010/main" val="99559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7867B974-91D2-C733-3D0A-EC02AE8DCA4B}"/>
              </a:ext>
            </a:extLst>
          </p:cNvPr>
          <p:cNvSpPr/>
          <p:nvPr/>
        </p:nvSpPr>
        <p:spPr>
          <a:xfrm>
            <a:off x="0" y="4543124"/>
            <a:ext cx="1828800" cy="2314876"/>
          </a:xfrm>
          <a:prstGeom prst="rtTriangle">
            <a:avLst/>
          </a:prstGeom>
          <a:solidFill>
            <a:srgbClr val="F29D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4112B9-F1CB-8545-BD48-C5D66D4E3E9A}"/>
              </a:ext>
            </a:extLst>
          </p:cNvPr>
          <p:cNvCxnSpPr/>
          <p:nvPr/>
        </p:nvCxnSpPr>
        <p:spPr>
          <a:xfrm>
            <a:off x="1299411" y="1058779"/>
            <a:ext cx="9413507" cy="0"/>
          </a:xfrm>
          <a:prstGeom prst="line">
            <a:avLst/>
          </a:prstGeom>
          <a:ln w="19050">
            <a:solidFill>
              <a:srgbClr val="EDB4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C460B1-660D-0655-D76E-A1A5D4DBFFB1}"/>
              </a:ext>
            </a:extLst>
          </p:cNvPr>
          <p:cNvSpPr/>
          <p:nvPr/>
        </p:nvSpPr>
        <p:spPr>
          <a:xfrm>
            <a:off x="1414914" y="1727740"/>
            <a:ext cx="8903368" cy="2314871"/>
          </a:xfrm>
          <a:prstGeom prst="roundRect">
            <a:avLst/>
          </a:prstGeom>
          <a:solidFill>
            <a:srgbClr val="F29DD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600" dirty="0"/>
              <a:t>THANK YOU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36DA6589-EBF7-9484-FA0E-2A45BA2AA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99" y="4687510"/>
            <a:ext cx="3626765" cy="152319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64EABCB4-6041-5730-9772-47A4207CC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838" y="4480562"/>
            <a:ext cx="3422310" cy="192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32C682C-C032-91BA-0641-87EA7D3E6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281" y="257473"/>
            <a:ext cx="801306" cy="80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77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5060</TotalTime>
  <Words>212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Women Development Programs with Google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Anusha Nalajala</dc:creator>
  <cp:lastModifiedBy>Kannammal .</cp:lastModifiedBy>
  <cp:revision>959</cp:revision>
  <dcterms:created xsi:type="dcterms:W3CDTF">2023-02-22T05:16:08Z</dcterms:created>
  <dcterms:modified xsi:type="dcterms:W3CDTF">2023-03-31T13:02:02Z</dcterms:modified>
</cp:coreProperties>
</file>